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9" r:id="rId8"/>
    <p:sldId id="270" r:id="rId9"/>
    <p:sldId id="281" r:id="rId10"/>
    <p:sldId id="271" r:id="rId11"/>
    <p:sldId id="279" r:id="rId12"/>
    <p:sldId id="276" r:id="rId13"/>
    <p:sldId id="272" r:id="rId14"/>
    <p:sldId id="273" r:id="rId15"/>
    <p:sldId id="274" r:id="rId16"/>
    <p:sldId id="275" r:id="rId17"/>
    <p:sldId id="262" r:id="rId18"/>
    <p:sldId id="263" r:id="rId19"/>
    <p:sldId id="277" r:id="rId20"/>
    <p:sldId id="319" r:id="rId21"/>
    <p:sldId id="278" r:id="rId22"/>
    <p:sldId id="280" r:id="rId23"/>
    <p:sldId id="264" r:id="rId24"/>
    <p:sldId id="265" r:id="rId25"/>
    <p:sldId id="282" r:id="rId26"/>
    <p:sldId id="29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66" r:id="rId46"/>
    <p:sldId id="267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26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08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98A2-5C29-793B-1416-0A8BDFC92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E0626-F9CB-CF35-8665-411C7C86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4532-DBED-6AB4-C94C-F293EF79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F90D-52B8-B65E-6571-F2C48F68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EC0DC-E7C9-8BB4-4397-3C5E7998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077-EE20-DF94-59E6-D3933C0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62F45-25C5-95D8-3C49-EA11DFDC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7226-518C-AAC1-525A-BD67106A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45B17-F147-168F-A75B-7563ADA4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E2D1-F00F-827B-5F33-69F27ACB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8010D-56A7-B191-05AA-DDEB7F868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43E5-64F9-9052-565D-61E04AD8A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71D0-072E-7EE1-27A0-1A29E38A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BFEA-8FFA-8FFC-6FA0-B3D0F04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3133-3F37-5157-8AE7-80D96E2C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BF11-CCDE-2F57-45CE-3A32999E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8A6C-F797-6D74-2EC0-1486426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81F-4031-70DD-7450-2B76E95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E10C-DC98-6F69-5E72-05D6FB1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0724-0CE3-66DF-6302-49E1324B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D6E-E024-C067-6016-5607251E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832A-A830-1828-7A98-AEA1DB07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1365D-55B7-4AE0-45DA-15F28429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C2CE-F71C-C1A7-42EA-B7AE2662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B1A4-2CB3-734D-B142-91F8B18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19D2-F36A-9C0B-4088-6C8B4C57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0011-2DD9-5ABC-11E6-7699B5AF1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C32C-DC70-736E-5D1C-FF98D020C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D74B-51E1-6282-D4D4-AEC35D99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C6318-2E3A-8ACE-B112-84B8646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3D24-C049-A1BA-17F4-B8D88B1C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988-F725-3F57-A05F-0106246F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5B91A-5431-A9E6-6E8A-59290825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65203-E183-9863-BB3F-EB5E5BA1F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EF8-8B9E-75F9-1960-69CBD4F73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169FB-A139-4FE0-5672-47C552BB8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A6F2-0218-CD00-7094-3AC600C9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D4D93-A2D5-8701-3909-618CF7B4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849E0-41DE-9EAB-5C1C-A249AEA6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3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5E3E-D55F-8121-9AB0-116C587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A65CA-076F-5640-3F8B-1F2A6C82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049-99E9-48E0-4EF5-C87C76D5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C2F5C-9899-CE4E-B633-198A6074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A3F17-3C02-C751-F6FD-AE4B13C9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AEC5B-95D5-C85A-60A0-16F11D06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726A-EC59-A73A-E6FE-59FB22DC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B8FC-2D2A-3C05-2EB8-158C4041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5191-12F9-75DC-1CA9-7EC685D2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48BB-A72E-3BF0-B7C5-415B472A7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463-5176-4CFA-6340-22A2D0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D79D-F8C2-4CD4-ADB1-208AF354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072E-EDF2-434C-3556-5EFAC167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21CF-708C-1A6B-9545-8057A6E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7D81E-CAE2-5F34-7D16-E7387DC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DC1E-5E2D-E4EC-B29D-ECDE8B982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D52A6-BC98-E417-3415-B709E5FB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7329-9265-C64E-A26D-43C81F2E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ADB64-3851-25DE-19C3-6CEBB8A6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4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291B5-5A31-2324-C317-70B0766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BEDA5-CEBE-0188-4F7A-7232EC187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17AA-DD57-697B-03EE-324713F51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5DDD-A05A-3E46-A9C9-16F30927FD92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4703A-9751-D8B8-B691-8B23D4C9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6EB-6185-E77A-15FE-A0DDF6FE5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B397-F041-BEAD-E601-3CB63C523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C528-81A0-AC42-DE97-CDC02B3DE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Limited Dependent Variables Part II</a:t>
            </a:r>
          </a:p>
          <a:p>
            <a:r>
              <a:rPr lang="en-US" dirty="0"/>
              <a:t>Poisson and Negative Binomial Estimators</a:t>
            </a:r>
          </a:p>
          <a:p>
            <a:r>
              <a:rPr lang="en-US" dirty="0"/>
              <a:t>Censored and Truncated Regression Models</a:t>
            </a:r>
          </a:p>
          <a:p>
            <a:r>
              <a:rPr lang="en-US" dirty="0"/>
              <a:t> Sample Selection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253445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96F3-12D0-0A8D-E4C6-791E6AD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Interpretating Poisson </a:t>
                </a:r>
              </a:p>
              <a:p>
                <a:pPr lvl="1"/>
                <a:r>
                  <a:rPr lang="en-US" dirty="0"/>
                  <a:t>We cannot directly compare Poisson coefficient with OLS given its nonlinear nature (similar to logit, </a:t>
                </a:r>
                <a:r>
                  <a:rPr lang="en-US" dirty="0" err="1"/>
                  <a:t>probit</a:t>
                </a:r>
                <a:r>
                  <a:rPr lang="en-US" dirty="0"/>
                  <a:t>, and </a:t>
                </a:r>
                <a:r>
                  <a:rPr lang="en-US" dirty="0" err="1"/>
                  <a:t>tobit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𝑃𝑜𝑖𝑠𝑠𝑜𝑛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7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4626-F61A-888C-5BF6-2F25EFE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alternative interpretation of coefficients from Poisson model </a:t>
                </a:r>
              </a:p>
              <a:p>
                <a:r>
                  <a:rPr lang="en-US" dirty="0"/>
                  <a:t>Factor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r>
                  <a:rPr lang="en-US" dirty="0"/>
                  <a:t>There are incident-rate ratios</a:t>
                </a:r>
              </a:p>
              <a:p>
                <a:pPr lvl="1"/>
                <a:r>
                  <a:rPr lang="en-US" dirty="0"/>
                  <a:t>We will skip over this, since I think factor changes and marginal changes provide nice interpretations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532E-A80D-9736-9990-FA41F6D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Restriction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our likelihood ratio statistic to test exclusion restrictions for Poisson with MLE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 Poisson QMLE</a:t>
                </a:r>
              </a:p>
              <a:p>
                <a:pPr lvl="1"/>
                <a:r>
                  <a:rPr lang="en-US" dirty="0"/>
                  <a:t>We call this statistic the quasi-likelihood ratio statistic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unrestricted model</a:t>
                </a:r>
              </a:p>
              <a:p>
                <a:pPr lvl="1"/>
                <a:r>
                  <a:rPr lang="en-US" dirty="0"/>
                  <a:t>We 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5A7A-97FD-3939-2D3C-DAEDBE9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Properties and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Poisson distribution has robust properties</a:t>
                </a:r>
              </a:p>
              <a:p>
                <a:pPr lvl="1"/>
                <a:r>
                  <a:rPr lang="en-US" dirty="0"/>
                  <a:t>We can have consistent and asymptotically normal estimators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Key assumption with Poisson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Poisson, all probabilities and moments are determined by the mean</a:t>
                </a:r>
              </a:p>
              <a:p>
                <a:pPr lvl="1"/>
                <a:r>
                  <a:rPr lang="en-US" dirty="0"/>
                  <a:t>When the assumption does not hold we’ll need to try some other estimators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see if our Poisson distribution holds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unknown parameter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Equidispersion</a:t>
                </a:r>
                <a:r>
                  <a:rPr lang="en-US" dirty="0"/>
                  <a:t>: Our Poisson distribution holds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overdispersion</a:t>
                </a:r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 variance is greater than the mean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we have overdispersion, we should consider a negative binomial distribution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less common, but it can happen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5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44B2-1916-0ECA-0953-FEACE4E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overdispersion</a:t>
            </a:r>
          </a:p>
          <a:p>
            <a:pPr lvl="1"/>
            <a:r>
              <a:rPr lang="en-US" dirty="0"/>
              <a:t>We can do this in Stata with </a:t>
            </a:r>
            <a:r>
              <a:rPr lang="en-US" dirty="0" err="1"/>
              <a:t>estat</a:t>
            </a:r>
            <a:r>
              <a:rPr lang="en-US" dirty="0"/>
              <a:t> </a:t>
            </a:r>
            <a:r>
              <a:rPr lang="en-US" dirty="0" err="1"/>
              <a:t>gof</a:t>
            </a:r>
            <a:endParaRPr lang="en-US" dirty="0"/>
          </a:p>
          <a:p>
            <a:pPr lvl="1"/>
            <a:r>
              <a:rPr lang="en-US" dirty="0"/>
              <a:t>Our null hypothesis is that the Poisson assumption holds and the Poisson distribution is appropriate.</a:t>
            </a:r>
          </a:p>
          <a:p>
            <a:pPr lvl="1"/>
            <a:r>
              <a:rPr lang="en-US" dirty="0"/>
              <a:t>If we reject our null hypothesis, then a Poisson model may not be appropriate</a:t>
            </a:r>
          </a:p>
          <a:p>
            <a:r>
              <a:rPr lang="en-US" dirty="0"/>
              <a:t>What happens if we have overdispersion?</a:t>
            </a:r>
          </a:p>
          <a:p>
            <a:pPr lvl="1"/>
            <a:r>
              <a:rPr lang="en-US" dirty="0"/>
              <a:t>Quasi-maximum likelihood estimator </a:t>
            </a:r>
          </a:p>
          <a:p>
            <a:pPr lvl="1"/>
            <a:r>
              <a:rPr lang="en-US" dirty="0"/>
              <a:t>Negative Binomial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Quasi-maximum likelihood estimator </a:t>
                </a:r>
              </a:p>
              <a:p>
                <a:pPr lvl="1"/>
                <a:r>
                  <a:rPr lang="en-US" dirty="0"/>
                  <a:t>Using a maximum likelihood estimation but the log-likelihood function may not correspond to the actual conditional distribution of the dependent variable</a:t>
                </a:r>
              </a:p>
              <a:p>
                <a:r>
                  <a:rPr lang="en-US" dirty="0"/>
                  <a:t>We need to adjust the standard errors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the Poisson and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multiple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to the Poisson standard errors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1CB-D2F9-3E9E-CAA2-A9B0A991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D0505-0913-09E6-E3E5-4CA78D104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F1B8-B654-CFA8-8827-F788DB5E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When our key assumption for Poisson fails, we can use a negative binomial model (NBM)</a:t>
                </a:r>
              </a:p>
              <a:p>
                <a:pPr lvl="1"/>
                <a:r>
                  <a:rPr lang="en-US" dirty="0"/>
                  <a:t>A lot of times the count data are </a:t>
                </a:r>
                <a:r>
                  <a:rPr lang="en-US" dirty="0" err="1"/>
                  <a:t>overdispersed</a:t>
                </a:r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the NBM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Poisson and NBM have the same mean structure</a:t>
                </a:r>
              </a:p>
              <a:p>
                <a:pPr lvl="1"/>
                <a:r>
                  <a:rPr lang="en-US" dirty="0"/>
                  <a:t>Poisson will have downward-biased standard errors when the key assumption fails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60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5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7151-3A91-C05B-FB9D-7D3D26F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similar to Poisson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we cannot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directly,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unknown</a:t>
                </a:r>
              </a:p>
              <a:p>
                <a:pPr lvl="1"/>
                <a:r>
                  <a:rPr lang="en-US" dirty="0"/>
                  <a:t>This limitation can be overcome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being drawn from a gamma distribution</a:t>
                </a:r>
              </a:p>
              <a:p>
                <a:pPr lvl="1"/>
                <a:r>
                  <a:rPr lang="en-US" dirty="0"/>
                  <a:t>We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as a weighted combination of 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This leads to a negative binominal distribution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determines the degree of dispersion in the predictions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the NBRM is similar to the Poisson model</a:t>
                </a:r>
              </a:p>
              <a:p>
                <a:pPr lvl="1"/>
                <a:r>
                  <a:rPr lang="en-US" dirty="0"/>
                  <a:t>We can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for overdispersion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7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650-9AA7-7AF8-A341-146F48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EECC-281C-E37A-40E0-372EF5C5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 Numbers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Censored and Truncated Regressions</a:t>
            </a:r>
          </a:p>
          <a:p>
            <a:pPr lvl="1"/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Truncated Regression Model</a:t>
            </a:r>
          </a:p>
          <a:p>
            <a:r>
              <a:rPr lang="en-US" dirty="0"/>
              <a:t>Sample Selection</a:t>
            </a:r>
          </a:p>
          <a:p>
            <a:pPr lvl="1"/>
            <a:r>
              <a:rPr lang="en-US" dirty="0"/>
              <a:t>Incidental Truncation</a:t>
            </a:r>
          </a:p>
          <a:p>
            <a:pPr lvl="1"/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91307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D11A-B1B5-A265-8906-000310EB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DCA79-E7FD-B4C9-4EF0-FADEB3E8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NBM,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the degree</a:t>
                </a:r>
                <a:br>
                  <a:rPr lang="en-US" dirty="0"/>
                </a:br>
                <a:r>
                  <a:rPr lang="en-US" dirty="0"/>
                  <a:t>of dispersion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it is similar to Poisson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larger, then the spread of the data</a:t>
                </a:r>
                <a:br>
                  <a:rPr lang="en-US" dirty="0"/>
                </a:br>
                <a:r>
                  <a:rPr lang="en-US" dirty="0"/>
                  <a:t>will be greater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DCA79-E7FD-B4C9-4EF0-FADEB3E8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A776A2-5F00-969B-1C80-F274AB2D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19" y="1234559"/>
            <a:ext cx="4217581" cy="56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D47-7153-378E-8615-729A463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Interpretating NBRM</a:t>
                </a:r>
              </a:p>
              <a:p>
                <a:pPr lvl="1"/>
                <a:r>
                  <a:rPr lang="en-US" dirty="0"/>
                  <a:t>Our marginal change will be similar to Poisson, except we are using a negative binomial distribution instead of a Poisson distribution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𝑁𝐵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Note: NBRM need large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9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5FCC-586A-442B-24B5-BB8FE6B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to Poisson, we can use factor change and incident rates for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19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B8C5-6970-5874-F17A-50413F65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C37B-6BEC-F448-DD1F-DE1AD900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Censoring</a:t>
            </a:r>
          </a:p>
          <a:p>
            <a:pPr lvl="1"/>
            <a:r>
              <a:rPr lang="en-US" dirty="0"/>
              <a:t>Censoring is usually due to some survey design and it’s different from a corner solution</a:t>
            </a:r>
          </a:p>
          <a:p>
            <a:pPr lvl="1"/>
            <a:r>
              <a:rPr lang="en-US" dirty="0"/>
              <a:t>Example: wages in the Current Population Survey are censored or top coded at $2,885.00 per week</a:t>
            </a:r>
          </a:p>
          <a:p>
            <a:pPr lvl="1"/>
            <a:r>
              <a:rPr lang="en-US" dirty="0"/>
              <a:t>We know that weekly wages go beyond $2,885.00 but they are top coded</a:t>
            </a:r>
          </a:p>
          <a:p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A regression model where the dependent variable has been censored above or below some known threshold</a:t>
            </a:r>
          </a:p>
          <a:p>
            <a:pPr lvl="1"/>
            <a:r>
              <a:rPr lang="en-US" dirty="0"/>
              <a:t>This regression model solves a missing data problem on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27870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pPr lvl="1"/>
            <a:r>
              <a:rPr lang="en-US"/>
              <a:t>Example: The Current Population excludes members of the Armed Forces, since it focuses on the non-institutional civilian population</a:t>
            </a:r>
            <a:endParaRPr lang="en-US" dirty="0"/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425802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CECD-FFED-AC90-336D-F76E647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Censured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D913-601A-9388-E973-01179F358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01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Censored Regression Model</a:t>
                </a:r>
              </a:p>
              <a:p>
                <a:pPr lvl="1"/>
                <a:r>
                  <a:rPr lang="en-US" dirty="0"/>
                  <a:t>A regression model where the dependent variable has been censored above or below some known threshold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We’ll start with a censored normal regression model</a:t>
                </a:r>
              </a:p>
              <a:p>
                <a:pPr lvl="1"/>
                <a:r>
                  <a:rPr lang="en-US" dirty="0"/>
                  <a:t>A special case of the censored regression model where the underlying population model satisfies the classical linear model assumptions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And,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censoring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64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Right-censoring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above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(top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Census top codes weekly wages at $2,885.00</a:t>
                </a:r>
              </a:p>
              <a:p>
                <a:r>
                  <a:rPr lang="en-US" dirty="0"/>
                  <a:t>Left-censoring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below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(bottom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sort of see this in our corner solution but there is a difference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04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 will have similar problems as we discussed in Tobit estimator</a:t>
                </a:r>
              </a:p>
              <a:p>
                <a:pPr lvl="1"/>
                <a:r>
                  <a:rPr lang="en-US" dirty="0"/>
                  <a:t>An OLS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using only uncensored observations or observations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 estimates will be inconsistent using OLS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4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808F-00C6-FA87-DDB7-43EDD19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9758-4AC0-CC78-7179-E4DBE358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maximum likelihood estimator for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right-censoring (top coding)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4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uncensored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looks similar to Tobit application corner solution, but it is different applications</a:t>
                </a:r>
              </a:p>
              <a:p>
                <a:pPr lvl="1"/>
                <a:r>
                  <a:rPr lang="en-US" dirty="0"/>
                  <a:t>We are dealing with data collection problem </a:t>
                </a:r>
              </a:p>
              <a:p>
                <a:pPr lvl="1"/>
                <a:r>
                  <a:rPr lang="en-US" dirty="0"/>
                  <a:t>Corner solutions deal with expectations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294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combine the two parts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top-coded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Log-likelihood</a:t>
                </a:r>
              </a:p>
              <a:p>
                <a:pPr lvl="1"/>
                <a:r>
                  <a:rPr lang="en-US" dirty="0"/>
                  <a:t>We obtain our log-likelihood for each observation by taking the natural log of the density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maximum the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find our MLE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45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We can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similar to our OLS estimators</a:t>
                </a:r>
              </a:p>
              <a:p>
                <a:pPr lvl="1"/>
                <a:r>
                  <a:rPr lang="en-US" dirty="0"/>
                  <a:t>This is unlike our other Limited Dependent Variable estimators</a:t>
                </a:r>
              </a:p>
              <a:p>
                <a:pPr lvl="1"/>
                <a:r>
                  <a:rPr lang="en-US" dirty="0"/>
                  <a:t>If we take the natural log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can have our typical log-linear or log-log elasticity interpretation</a:t>
                </a:r>
              </a:p>
              <a:p>
                <a:pPr lvl="2"/>
                <a:r>
                  <a:rPr lang="en-US" dirty="0"/>
                  <a:t>As long as the censored value is not zero</a:t>
                </a:r>
              </a:p>
              <a:p>
                <a:r>
                  <a:rPr lang="en-US" dirty="0"/>
                  <a:t>We cannot do this in when use Tobit with a corner solution application</a:t>
                </a:r>
              </a:p>
              <a:p>
                <a:pPr lvl="1"/>
                <a:r>
                  <a:rPr lang="en-US" dirty="0"/>
                  <a:t>We assume a normal distribution, but we cannot see it in the censored observations</a:t>
                </a:r>
              </a:p>
              <a:p>
                <a:pPr lvl="1"/>
                <a:r>
                  <a:rPr lang="en-US" dirty="0"/>
                  <a:t>Wages are top-coded, but in the population wages are distributed normally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17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700A-67C6-E19B-CF2B-4E66490F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Along with top-coding, an application of censored regression model is duration analysis</a:t>
            </a:r>
          </a:p>
          <a:p>
            <a:pPr lvl="1"/>
            <a:r>
              <a:rPr lang="en-US" dirty="0"/>
              <a:t>Duration is a variable that measures the time before a certain event occurs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The time before an unemployed person becomes employed</a:t>
            </a:r>
          </a:p>
          <a:p>
            <a:pPr lvl="1"/>
            <a:r>
              <a:rPr lang="en-US" dirty="0"/>
              <a:t>The time before a released felon recidivates</a:t>
            </a:r>
          </a:p>
          <a:p>
            <a:r>
              <a:rPr lang="en-US" dirty="0"/>
              <a:t>We need a censored model for duration analysis </a:t>
            </a:r>
          </a:p>
          <a:p>
            <a:pPr lvl="1"/>
            <a:r>
              <a:rPr lang="en-US" dirty="0"/>
              <a:t>We may observations experience the event or it may take so long that we need to censor the data in order to analyze it</a:t>
            </a:r>
          </a:p>
          <a:p>
            <a:pPr lvl="1"/>
            <a:r>
              <a:rPr lang="en-US" dirty="0"/>
              <a:t>We’ll cover a duration example in Stata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71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Final Note on assumptions</a:t>
                </a:r>
              </a:p>
              <a:p>
                <a:pPr lvl="1"/>
                <a:r>
                  <a:rPr lang="en-US" dirty="0"/>
                  <a:t>While the censored regression model accounts for censoring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our assumptions must hold, especially homoskedasticity and normality assumption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Normality assumption is particularly important here</a:t>
                </a:r>
              </a:p>
              <a:p>
                <a:pPr lvl="1"/>
                <a:r>
                  <a:rPr lang="en-US" dirty="0"/>
                  <a:t>We are assuming a normal distribution when we don’t see observations</a:t>
                </a:r>
              </a:p>
              <a:p>
                <a:pPr lvl="1"/>
                <a:r>
                  <a:rPr lang="en-US" dirty="0"/>
                  <a:t>If the errors are not normally distributed with a zero mean and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our MLE estimators become inconsistent</a:t>
                </a:r>
              </a:p>
              <a:p>
                <a:r>
                  <a:rPr lang="en-US" dirty="0"/>
                  <a:t>Sensitivity Analysis</a:t>
                </a:r>
              </a:p>
              <a:p>
                <a:pPr lvl="1"/>
                <a:r>
                  <a:rPr lang="en-US" dirty="0"/>
                  <a:t>With OLS we are not required to have homoskedasticity or normality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Report both OLS and CRM is heteroskedasticity or non-normality is a potential issue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630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E935-42A2-7C73-65BD-8A12D96B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9E323-6E8E-3E4D-C18C-6611AB988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31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5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Truncated Regression Model</a:t>
                </a:r>
              </a:p>
              <a:p>
                <a:pPr lvl="1"/>
                <a:r>
                  <a:rPr lang="en-US" dirty="0"/>
                  <a:t>Begin with an underlying population model that satisfies the classical linear model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strong set of assumptions</a:t>
                </a:r>
              </a:p>
              <a:p>
                <a:pPr lvl="1"/>
                <a:r>
                  <a:rPr lang="en-US" dirty="0"/>
                  <a:t>Our errors must be normally distributed given </a:t>
                </a:r>
              </a:p>
              <a:p>
                <a:pPr lvl="1"/>
                <a:r>
                  <a:rPr lang="en-US" dirty="0"/>
                  <a:t>Our error must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assumptions OLS is BLUE, but</a:t>
                </a:r>
              </a:p>
              <a:p>
                <a:pPr lvl="1"/>
                <a:r>
                  <a:rPr lang="en-US" dirty="0"/>
                  <a:t>What happens when our second Gauss-Markov assumption fails?</a:t>
                </a:r>
              </a:p>
              <a:p>
                <a:pPr lvl="1"/>
                <a:r>
                  <a:rPr lang="en-US" dirty="0"/>
                  <a:t>What is there is no random sampling from the population?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81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truncated data, we do not observe a random sample</a:t>
                </a:r>
              </a:p>
              <a:p>
                <a:pPr lvl="1"/>
                <a:r>
                  <a:rPr lang="en-US" dirty="0"/>
                  <a:t>A random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only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our truncation threshold</a:t>
                </a:r>
              </a:p>
              <a:p>
                <a:pPr lvl="1"/>
                <a:r>
                  <a:rPr lang="en-US" b="0" dirty="0"/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may or may not depend on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Censored vs Truncated</a:t>
                </a:r>
              </a:p>
              <a:p>
                <a:pPr lvl="1"/>
                <a:r>
                  <a:rPr lang="en-US" dirty="0"/>
                  <a:t>With censored data, we observe a random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population</a:t>
                </a:r>
              </a:p>
              <a:p>
                <a:pPr lvl="1"/>
                <a:r>
                  <a:rPr lang="en-US" dirty="0"/>
                  <a:t>With truncated data,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0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6BB-BD46-FE0E-3C89-91BE2561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8D91-7987-496F-76FC-CD5E21AA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have a nonnegative count variable</a:t>
            </a:r>
          </a:p>
          <a:p>
            <a:pPr lvl="1"/>
            <a:r>
              <a:rPr lang="en-US" dirty="0"/>
              <a:t>Unlike Corner solution, we don’t have a nonnegative continuous variable</a:t>
            </a:r>
          </a:p>
          <a:p>
            <a:pPr lvl="1"/>
            <a:r>
              <a:rPr lang="en-US" dirty="0"/>
              <a:t>We have a distribution of nonnegative integers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Number of children</a:t>
            </a:r>
          </a:p>
          <a:p>
            <a:pPr lvl="1"/>
            <a:r>
              <a:rPr lang="en-US" dirty="0"/>
              <a:t>Number of arrests</a:t>
            </a:r>
          </a:p>
          <a:p>
            <a:pPr lvl="1"/>
            <a:r>
              <a:rPr lang="en-US" dirty="0"/>
              <a:t>Number of patents</a:t>
            </a:r>
          </a:p>
          <a:p>
            <a:r>
              <a:rPr lang="en-US" dirty="0"/>
              <a:t>An OLS estimator may not be the most appropriate model</a:t>
            </a:r>
          </a:p>
          <a:p>
            <a:pPr lvl="1"/>
            <a:r>
              <a:rPr lang="en-US" dirty="0"/>
              <a:t>Similar to Tobit, we cannot take the logarithm since we have a bunch of zeros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3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probability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cumulative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95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essence, we are renormalizing the probability density</a:t>
                </a:r>
              </a:p>
              <a:p>
                <a:pPr lvl="1"/>
                <a:r>
                  <a:rPr lang="en-US" dirty="0"/>
                  <a:t>It is the population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divided by 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focus on the area to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525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use the Maximum Likelihood Estimator to find our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maximize to obtain the maximum likelihood estimator</a:t>
                </a:r>
              </a:p>
              <a:p>
                <a:r>
                  <a:rPr lang="en-US" dirty="0"/>
                  <a:t>Maximum Likelihood Estimator with truncated regression</a:t>
                </a:r>
              </a:p>
              <a:p>
                <a:pPr lvl="1"/>
                <a:r>
                  <a:rPr lang="en-US" dirty="0"/>
                  <a:t>This leads to consistent and approximately normal estimators</a:t>
                </a:r>
              </a:p>
              <a:p>
                <a:pPr lvl="1"/>
                <a:r>
                  <a:rPr lang="en-US" dirty="0"/>
                  <a:t>We have our typical standard errors and log-likelihood test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219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estimators with truncated data</a:t>
                </a:r>
              </a:p>
              <a:p>
                <a:pPr lvl="1"/>
                <a:r>
                  <a:rPr lang="en-US" dirty="0"/>
                  <a:t>Will be inconsistent and will be biased towards zero</a:t>
                </a:r>
              </a:p>
              <a:p>
                <a:r>
                  <a:rPr lang="en-US" dirty="0"/>
                  <a:t>Example,</a:t>
                </a:r>
              </a:p>
              <a:p>
                <a:pPr lvl="1"/>
                <a:r>
                  <a:rPr lang="en-US" dirty="0"/>
                  <a:t>If we have a sample of wages and education, but we cut off the upper end of the sample of earners</a:t>
                </a:r>
              </a:p>
              <a:p>
                <a:pPr lvl="1"/>
                <a:r>
                  <a:rPr lang="en-US" dirty="0"/>
                  <a:t>This tends to flatten the regression line toward zero instead of the true population parameter</a:t>
                </a:r>
              </a:p>
              <a:p>
                <a:r>
                  <a:rPr lang="en-US" dirty="0"/>
                  <a:t>Remember, cutting off the upper end of sample of earners</a:t>
                </a:r>
              </a:p>
              <a:p>
                <a:pPr lvl="1"/>
                <a:r>
                  <a:rPr lang="en-US" dirty="0"/>
                  <a:t>Censored data, we 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set at the censored threshold</a:t>
                </a:r>
              </a:p>
              <a:p>
                <a:pPr lvl="1"/>
                <a:r>
                  <a:rPr lang="en-US" dirty="0"/>
                  <a:t>Truncated data, we do not observe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above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01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note on assumptions</a:t>
            </a:r>
          </a:p>
          <a:p>
            <a:pPr lvl="1"/>
            <a:r>
              <a:rPr lang="en-US" dirty="0"/>
              <a:t>As with censored data, if the data are not </a:t>
            </a:r>
            <a:r>
              <a:rPr lang="en-US" dirty="0" err="1"/>
              <a:t>homoskedastic</a:t>
            </a:r>
            <a:r>
              <a:rPr lang="en-US" dirty="0"/>
              <a:t> and/or distributed normally</a:t>
            </a:r>
          </a:p>
          <a:p>
            <a:pPr lvl="1"/>
            <a:r>
              <a:rPr lang="en-US" dirty="0"/>
              <a:t>The MLE will be biased and inconsistent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Report both OLS and truncated regression model estimates</a:t>
            </a:r>
          </a:p>
          <a:p>
            <a:pPr lvl="1"/>
            <a:r>
              <a:rPr lang="en-US" dirty="0"/>
              <a:t>Discuss truncated threshold, heteroskedasticity, and normality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0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7D85-4925-F130-DBBB-84E8A89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010B9-5868-4DA2-34F9-81ACA174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 is a general problem of nonrandom sample selection</a:t>
                </a:r>
              </a:p>
              <a:p>
                <a:pPr lvl="1"/>
                <a:r>
                  <a:rPr lang="en-US" dirty="0"/>
                  <a:t>A sample that is obtained other than by sampling randomly from the population of interest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The survey is designed (intentionally or unintentionally) to observe not randomly sample from the population </a:t>
                </a:r>
              </a:p>
              <a:p>
                <a:pPr lvl="2"/>
                <a:r>
                  <a:rPr lang="en-US" dirty="0"/>
                  <a:t>Intentionally would be stratified random sampling (we oversample small populations)</a:t>
                </a:r>
              </a:p>
              <a:p>
                <a:pPr lvl="1"/>
                <a:r>
                  <a:rPr lang="en-US" dirty="0"/>
                  <a:t>Most often, respondents do not respond in a nonrandom way and we have missing data in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Truncated regression is a special case of nonrandom sample selection</a:t>
                </a:r>
              </a:p>
              <a:p>
                <a:r>
                  <a:rPr lang="en-US" dirty="0"/>
                  <a:t>We need to be concerned if missing data will lead to biased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723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Incidental Truncation</a:t>
                </a:r>
              </a:p>
              <a:p>
                <a:pPr lvl="1"/>
                <a:r>
                  <a:rPr lang="en-US" dirty="0"/>
                  <a:t>An general example of sample selection</a:t>
                </a:r>
              </a:p>
              <a:p>
                <a:pPr lvl="1"/>
                <a:r>
                  <a:rPr lang="en-US" dirty="0"/>
                  <a:t>We do 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of the outcome of another variable</a:t>
                </a:r>
              </a:p>
              <a:p>
                <a:r>
                  <a:rPr lang="en-US" dirty="0"/>
                  <a:t>Example: wage offer</a:t>
                </a:r>
              </a:p>
              <a:p>
                <a:pPr lvl="1"/>
                <a:r>
                  <a:rPr lang="en-US" dirty="0"/>
                  <a:t>What is the wage that an individual could earn in the labor force?</a:t>
                </a:r>
              </a:p>
              <a:p>
                <a:pPr lvl="1"/>
                <a:r>
                  <a:rPr lang="en-US" dirty="0"/>
                  <a:t>We observe wage offer as current wage – those employed</a:t>
                </a:r>
              </a:p>
              <a:p>
                <a:pPr lvl="1"/>
                <a:r>
                  <a:rPr lang="en-US" dirty="0"/>
                  <a:t>We don’t observe wage offer for unemployed or not in the labor force</a:t>
                </a:r>
              </a:p>
              <a:p>
                <a:r>
                  <a:rPr lang="en-US" dirty="0"/>
                  <a:t>Unobserved confounders with observation</a:t>
                </a:r>
              </a:p>
              <a:p>
                <a:pPr lvl="1"/>
                <a:r>
                  <a:rPr lang="en-US" dirty="0"/>
                  <a:t>Working people may be systematically correlated with unobservable confounders that affect wage offer</a:t>
                </a:r>
              </a:p>
              <a:p>
                <a:pPr lvl="1"/>
                <a:r>
                  <a:rPr lang="en-US" dirty="0"/>
                  <a:t>Is observation randomly missing or missing systematically correlated?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114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ED41-F9FD-7ED3-F612-F554B586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Nonrandom sample selection can rise when people do not respond in ways that are systematically correlated with unobserved confounders</a:t>
            </a:r>
          </a:p>
          <a:p>
            <a:r>
              <a:rPr lang="en-US" dirty="0"/>
              <a:t>Something similar can happen in panel data</a:t>
            </a:r>
          </a:p>
          <a:p>
            <a:pPr lvl="1"/>
            <a:r>
              <a:rPr lang="en-US" dirty="0"/>
              <a:t>We may have non-random attrition (or people dropping out), since some people leave for reasons that are systematically correlated with </a:t>
            </a:r>
            <a:r>
              <a:rPr lang="en-US" dirty="0" err="1"/>
              <a:t>unobservables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38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0129-AC95-F463-AA0C-3EF8D617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Question</a:t>
            </a:r>
          </a:p>
          <a:p>
            <a:pPr lvl="1"/>
            <a:r>
              <a:rPr lang="en-US" dirty="0"/>
              <a:t>Is OLS consistent with the sample selection?</a:t>
            </a:r>
          </a:p>
          <a:p>
            <a:r>
              <a:rPr lang="en-US" dirty="0"/>
              <a:t>We have two types of sample selection</a:t>
            </a:r>
          </a:p>
          <a:p>
            <a:pPr lvl="1"/>
            <a:r>
              <a:rPr lang="en-US" dirty="0"/>
              <a:t>Endogenous sample selection – OLS is inconsistent</a:t>
            </a:r>
          </a:p>
          <a:p>
            <a:pPr lvl="1"/>
            <a:r>
              <a:rPr lang="en-US" dirty="0"/>
              <a:t>Exogenous sample selection – OLS can be consistent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In a truncated case, we have </a:t>
            </a:r>
            <a:r>
              <a:rPr lang="en-US" b="1" dirty="0"/>
              <a:t>endogenous sample selection </a:t>
            </a:r>
            <a:endParaRPr lang="en-US" dirty="0"/>
          </a:p>
          <a:p>
            <a:pPr lvl="1"/>
            <a:r>
              <a:rPr lang="en-US" dirty="0"/>
              <a:t>If we have a sample determined solely by an exogenous variable, then we have </a:t>
            </a:r>
            <a:r>
              <a:rPr lang="en-US" b="1" dirty="0"/>
              <a:t>exogenous sample selection</a:t>
            </a:r>
            <a:r>
              <a:rPr lang="en-US" dirty="0"/>
              <a:t>, think stratified sample – we oversample</a:t>
            </a:r>
          </a:p>
          <a:p>
            <a:pPr lvl="1"/>
            <a:r>
              <a:rPr lang="en-US" dirty="0"/>
              <a:t>Many times, we’ll have cases between these two extreme ends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5A05-C1E8-3CDA-962B-E50289A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One way to guarantee a positive outcome is to have the expected value as an exponential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the expected value will always be positive</a:t>
                </a:r>
              </a:p>
              <a:p>
                <a:r>
                  <a:rPr lang="en-US" dirty="0"/>
                  <a:t>Our interpretation should be familiar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Being more precise, the proportional change in the expected value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]−1=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35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population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have a random draw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a selection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Now, let’s assume that we do not observe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 do not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interested in the statistical properties of OLS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or the selected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33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OLS can be consistent and unbiased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only can estimate this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Assumptions for consistency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(zero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Key condition for unbiasedness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usually a stronger assumption than the consistency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06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This is sample selection that is either depends on exogenous variables or is independent of the error term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function </a:t>
                </a:r>
                <a:r>
                  <a:rPr lang="en-US" b="1" i="1" dirty="0"/>
                  <a:t>only</a:t>
                </a:r>
                <a:r>
                  <a:rPr lang="en-US" dirty="0"/>
                  <a:t> on explanatory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If our selection indicator is a function of education, experience, gender, marital status and all are exogeneous, then we have exogenous sample selection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398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is OLS consistent and unbiased with sample selection?</a:t>
                </a:r>
              </a:p>
              <a:p>
                <a:pPr lvl="1"/>
                <a:r>
                  <a:rPr lang="en-US" dirty="0"/>
                  <a:t>If sample selection is entirely random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depends on the explanatory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additional random terms that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exogenous sample selection exists</a:t>
                </a:r>
              </a:p>
              <a:p>
                <a:pPr lvl="1"/>
                <a:r>
                  <a:rPr lang="en-US" dirty="0"/>
                  <a:t>We can use MLE with Logit or </a:t>
                </a:r>
                <a:r>
                  <a:rPr lang="en-US" dirty="0" err="1"/>
                  <a:t>Probit</a:t>
                </a:r>
                <a:r>
                  <a:rPr lang="en-US" dirty="0"/>
                  <a:t> for consistent, asymptotically normal estimators</a:t>
                </a:r>
              </a:p>
              <a:p>
                <a:r>
                  <a:rPr lang="en-US" dirty="0"/>
                  <a:t>When is OLS inconsistent and biased with sample selection</a:t>
                </a:r>
              </a:p>
              <a:p>
                <a:pPr lvl="1"/>
                <a:r>
                  <a:rPr lang="en-US" dirty="0"/>
                  <a:t>Truncated sample selection is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truncated threshold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13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Incidental Truncation </a:t>
                </a:r>
              </a:p>
              <a:p>
                <a:pPr lvl="1"/>
                <a:r>
                  <a:rPr lang="en-US" dirty="0"/>
                  <a:t>A common form of sample selection</a:t>
                </a:r>
              </a:p>
              <a:p>
                <a:pPr lvl="1"/>
                <a:r>
                  <a:rPr lang="en-US" dirty="0"/>
                  <a:t>We have incidental truncation of our sample</a:t>
                </a:r>
              </a:p>
              <a:p>
                <a:pPr lvl="1"/>
                <a:r>
                  <a:rPr lang="en-US" dirty="0"/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 subset of the population even if we observe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rule determining whether or not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depend directly on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outcome of interest is wage offered</a:t>
                </a:r>
              </a:p>
              <a:p>
                <a:pPr lvl="1"/>
                <a:r>
                  <a:rPr lang="en-US" dirty="0"/>
                  <a:t>We do not observe wage because it is assumed to be current wage</a:t>
                </a:r>
              </a:p>
              <a:p>
                <a:pPr lvl="1"/>
                <a:r>
                  <a:rPr lang="en-US" dirty="0"/>
                  <a:t>Wage truncation of wage offer is </a:t>
                </a:r>
                <a:r>
                  <a:rPr lang="en-US" b="1" i="1" dirty="0"/>
                  <a:t>incidental</a:t>
                </a:r>
                <a:r>
                  <a:rPr lang="en-US" dirty="0"/>
                  <a:t> because other variable (labor force participation)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95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to add an explicit sample selection equation to our population model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do not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always observed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exogenous observed variables in the </a:t>
                </a:r>
                <a:r>
                  <a:rPr lang="en-US" b="1" i="1" dirty="0"/>
                  <a:t>selection equation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an unobserved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75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Key for incidental truncation</a:t>
                </a:r>
              </a:p>
              <a:p>
                <a:pPr lvl="1"/>
                <a:r>
                  <a:rPr lang="en-US" dirty="0"/>
                  <a:t>We will require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also an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have some elements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our sample selection equation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(and therefore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 to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also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be normally distributed</a:t>
                </a:r>
              </a:p>
              <a:p>
                <a:r>
                  <a:rPr lang="en-US" dirty="0"/>
                  <a:t>The problem in sample selection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735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is the correlation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 problem?</a:t>
                </a:r>
              </a:p>
              <a:p>
                <a:pPr lvl="1"/>
                <a:r>
                  <a:rPr lang="en-US" dirty="0"/>
                  <a:t>Let’s assume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jointly normal with zero mean,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cannot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and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related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inverse Mills Ratio,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99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Therefore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observability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plus an additional term that depends on the inverse Mills ratio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 want to estimate unbiased and consistent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with sample selection provided we include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as an additional regressor</a:t>
                </a:r>
              </a:p>
              <a:p>
                <a:pPr lvl="1"/>
                <a:r>
                  <a:rPr lang="en-US" dirty="0"/>
                  <a:t>If 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, then we are omitting a relevant variable that is generally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uncorrelated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181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the </a:t>
                </a:r>
                <a:r>
                  <a:rPr lang="en-US" dirty="0" err="1"/>
                  <a:t>Heckit</a:t>
                </a:r>
                <a:r>
                  <a:rPr lang="en-US" dirty="0"/>
                  <a:t> Method for Sample Selection Correction</a:t>
                </a:r>
              </a:p>
              <a:p>
                <a:r>
                  <a:rPr lang="en-US" dirty="0"/>
                  <a:t>We have first step, 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is an vector of unknown parameters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Probit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:r>
                  <a:rPr lang="en-US" b="1" i="1" dirty="0"/>
                  <a:t>entire sample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second step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Using 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acc>
                  </m:oMath>
                </a14:m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an additional regressor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all of our assumption holds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consistent and approximately normally distributed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1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3AF-37BF-6240-2AA6-2FBA0E7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7E5F-F4AA-964C-29C2-C5C9C232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value being an exponential function</a:t>
            </a:r>
          </a:p>
          <a:p>
            <a:pPr lvl="1"/>
            <a:r>
              <a:rPr lang="en-US" dirty="0"/>
              <a:t>It provides elasticities, which provide helpful interpretations</a:t>
            </a:r>
          </a:p>
          <a:p>
            <a:pPr lvl="1"/>
            <a:r>
              <a:rPr lang="en-US" dirty="0"/>
              <a:t>Similar to our log-linear models in OLS</a:t>
            </a:r>
          </a:p>
          <a:p>
            <a:r>
              <a:rPr lang="en-US" dirty="0"/>
              <a:t>One problem with the expected value being a exponential function</a:t>
            </a:r>
          </a:p>
          <a:p>
            <a:pPr lvl="1"/>
            <a:r>
              <a:rPr lang="en-US" dirty="0"/>
              <a:t>Exponent is a nonlinear in parameters </a:t>
            </a:r>
          </a:p>
          <a:p>
            <a:pPr lvl="1"/>
            <a:r>
              <a:rPr lang="en-US" dirty="0"/>
              <a:t>We will need the maximum likelihood estimator, and </a:t>
            </a:r>
          </a:p>
          <a:p>
            <a:pPr lvl="1"/>
            <a:r>
              <a:rPr lang="en-US" dirty="0"/>
              <a:t>We will need to use the related quasi-maximum likelihood estimator</a:t>
            </a:r>
          </a:p>
          <a:p>
            <a:r>
              <a:rPr lang="en-US" dirty="0"/>
              <a:t>We need a Poisson Distribution for our count data</a:t>
            </a:r>
          </a:p>
          <a:p>
            <a:pPr lvl="1"/>
            <a:r>
              <a:rPr lang="en-US" dirty="0"/>
              <a:t>This is different from our normality assumption in OLS</a:t>
            </a:r>
          </a:p>
          <a:p>
            <a:pPr lvl="1"/>
            <a:r>
              <a:rPr lang="en-US" dirty="0"/>
              <a:t>Count variables are not continuous and normally distributed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3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test to see if there is a sample selection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the null hypothesis, there is no sample selection problem</a:t>
                </a:r>
              </a:p>
              <a:p>
                <a:pPr lvl="1"/>
                <a:r>
                  <a:rPr lang="en-US" dirty="0"/>
                  <a:t>We can use our usual </a:t>
                </a:r>
                <a:r>
                  <a:rPr lang="en-US" i="1" dirty="0"/>
                  <a:t>t</a:t>
                </a:r>
                <a:r>
                  <a:rPr lang="en-US" dirty="0"/>
                  <a:t>-statistic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When we reject the null hypothesis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estimators will be biased if we don’t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51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caveats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should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Any element in our regression equation needs to be in our selection equation</a:t>
                </a:r>
              </a:p>
              <a:p>
                <a:pPr lvl="1"/>
                <a:r>
                  <a:rPr lang="en-US" dirty="0"/>
                  <a:t>Excluding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our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for the selection equation will lead to inconsistency</a:t>
                </a:r>
              </a:p>
              <a:p>
                <a:r>
                  <a:rPr lang="en-US" dirty="0"/>
                  <a:t>We have at least one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is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similar to an exclusion restriction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will be highly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which can lead to larger standard error from multicollinearity </a:t>
                </a:r>
                <a:endParaRPr lang="en-US" b="1" dirty="0"/>
              </a:p>
              <a:p>
                <a:pPr lvl="1"/>
                <a:r>
                  <a:rPr lang="en-US" dirty="0"/>
                  <a:t>Basically,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 do not have a variable that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21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6061-2789-F23E-23FA-3A881715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E9DB-287D-77FC-31C2-F0E57079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Distribution</a:t>
                </a:r>
              </a:p>
              <a:p>
                <a:pPr lvl="1"/>
                <a:r>
                  <a:rPr lang="en-US" dirty="0"/>
                  <a:t>Is the probability distribution for a count variable</a:t>
                </a:r>
              </a:p>
              <a:p>
                <a:pPr lvl="1"/>
                <a:r>
                  <a:rPr lang="en-US" dirty="0"/>
                  <a:t>We’ll also use our exponential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our observed count, a random variable indicating the number of times an event occurred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expected count, which is the mean of the distribution</a:t>
                </a:r>
              </a:p>
              <a:p>
                <a:r>
                  <a:rPr lang="en-US" dirty="0"/>
                  <a:t>Poisson Regression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a Poisson Distribution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1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the maximum likelihood estimator to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equals some arbitrary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a factorial (e.g.: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4!=4∗3∗2∗1=24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1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32721</TotalTime>
  <Words>4157</Words>
  <Application>Microsoft Macintosh PowerPoint</Application>
  <PresentationFormat>Widescreen</PresentationFormat>
  <Paragraphs>505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Econ 645: Week 9</vt:lpstr>
      <vt:lpstr>Overview</vt:lpstr>
      <vt:lpstr>Poisson Estimator</vt:lpstr>
      <vt:lpstr>Poisson</vt:lpstr>
      <vt:lpstr>Poisson</vt:lpstr>
      <vt:lpstr>Poisson</vt:lpstr>
      <vt:lpstr>Poisson</vt:lpstr>
      <vt:lpstr>Poisson</vt:lpstr>
      <vt:lpstr>Poisson</vt:lpstr>
      <vt:lpstr>Interpreting Poisson</vt:lpstr>
      <vt:lpstr>Interpreting Poisson</vt:lpstr>
      <vt:lpstr>Exclusive Restriction Tests</vt:lpstr>
      <vt:lpstr>Poisson Properties and Assumptions</vt:lpstr>
      <vt:lpstr>Overdispersion</vt:lpstr>
      <vt:lpstr>Overdispersion</vt:lpstr>
      <vt:lpstr>Overdispersion</vt:lpstr>
      <vt:lpstr>Negative Binomial</vt:lpstr>
      <vt:lpstr>Negative Binomial Regression Model</vt:lpstr>
      <vt:lpstr>Negative Binomial Regression Model</vt:lpstr>
      <vt:lpstr>Negative Binomial Regression Model</vt:lpstr>
      <vt:lpstr>Interpreting NBRM</vt:lpstr>
      <vt:lpstr>Interpreting NBRM</vt:lpstr>
      <vt:lpstr>Censored and Truncated Models</vt:lpstr>
      <vt:lpstr>Censored and Truncated Models</vt:lpstr>
      <vt:lpstr>Censored and Truncated Models</vt:lpstr>
      <vt:lpstr>Censured Regression Models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Sample Selection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Incidental Truncation</vt:lpstr>
      <vt:lpstr>Incidental Truncation</vt:lpstr>
      <vt:lpstr>Incidental Truncation</vt:lpstr>
      <vt:lpstr>Incidental Truncation</vt:lpstr>
      <vt:lpstr>Incidental Truncation</vt:lpstr>
      <vt:lpstr>Heckit Method</vt:lpstr>
      <vt:lpstr>Heckit Method</vt:lpstr>
      <vt:lpstr>Heckit Method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9</dc:title>
  <dc:creator>Samuel Rowe</dc:creator>
  <cp:lastModifiedBy>Samuel Rowe</cp:lastModifiedBy>
  <cp:revision>51</cp:revision>
  <dcterms:created xsi:type="dcterms:W3CDTF">2023-09-14T22:00:15Z</dcterms:created>
  <dcterms:modified xsi:type="dcterms:W3CDTF">2024-05-03T23:34:19Z</dcterms:modified>
</cp:coreProperties>
</file>